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CCD8BF3A-957C-4E25-B7F4-46D2020BD330}" type="datetimeFigureOut">
              <a:rPr lang="es-MX" smtClean="0"/>
              <a:pPr/>
              <a:t>03/02/2016</a:t>
            </a:fld>
            <a:endParaRPr lang="es-MX"/>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MX"/>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13307D22-01D1-4689-9225-DC22B8613BBE}"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CD8BF3A-957C-4E25-B7F4-46D2020BD330}" type="datetimeFigureOut">
              <a:rPr lang="es-MX" smtClean="0"/>
              <a:pPr/>
              <a:t>03/02/2016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3307D22-01D1-4689-9225-DC22B8613BBE}"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CD8BF3A-957C-4E25-B7F4-46D2020BD330}" type="datetimeFigureOut">
              <a:rPr lang="es-MX" smtClean="0"/>
              <a:pPr/>
              <a:t>03/02/2016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3307D22-01D1-4689-9225-DC22B8613BBE}"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CCD8BF3A-957C-4E25-B7F4-46D2020BD330}" type="datetimeFigureOut">
              <a:rPr lang="es-MX" smtClean="0"/>
              <a:pPr/>
              <a:t>03/02/2016</a:t>
            </a:fld>
            <a:endParaRPr lang="es-MX"/>
          </a:p>
        </p:txBody>
      </p:sp>
      <p:sp>
        <p:nvSpPr>
          <p:cNvPr id="9" name="8 Marcador de número de diapositiva"/>
          <p:cNvSpPr>
            <a:spLocks noGrp="1"/>
          </p:cNvSpPr>
          <p:nvPr>
            <p:ph type="sldNum" sz="quarter" idx="15"/>
          </p:nvPr>
        </p:nvSpPr>
        <p:spPr/>
        <p:txBody>
          <a:bodyPr rtlCol="0"/>
          <a:lstStyle/>
          <a:p>
            <a:fld id="{13307D22-01D1-4689-9225-DC22B8613BBE}" type="slidenum">
              <a:rPr lang="es-MX" smtClean="0"/>
              <a:pPr/>
              <a:t>‹Nº›</a:t>
            </a:fld>
            <a:endParaRPr lang="es-MX"/>
          </a:p>
        </p:txBody>
      </p:sp>
      <p:sp>
        <p:nvSpPr>
          <p:cNvPr id="10" name="9 Marcador de pie de página"/>
          <p:cNvSpPr>
            <a:spLocks noGrp="1"/>
          </p:cNvSpPr>
          <p:nvPr>
            <p:ph type="ftr" sz="quarter" idx="16"/>
          </p:nvPr>
        </p:nvSpPr>
        <p:spPr/>
        <p:txBody>
          <a:bodyPr rtlCol="0"/>
          <a:lstStyle/>
          <a:p>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CCD8BF3A-957C-4E25-B7F4-46D2020BD330}" type="datetimeFigureOut">
              <a:rPr lang="es-MX" smtClean="0"/>
              <a:pPr/>
              <a:t>03/02/2016</a:t>
            </a:fld>
            <a:endParaRPr lang="es-MX"/>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MX"/>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13307D22-01D1-4689-9225-DC22B8613BBE}"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CCD8BF3A-957C-4E25-B7F4-46D2020BD330}" type="datetimeFigureOut">
              <a:rPr lang="es-MX" smtClean="0"/>
              <a:pPr/>
              <a:t>03/02/2016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3307D22-01D1-4689-9225-DC22B8613BBE}" type="slidenum">
              <a:rPr lang="es-MX" smtClean="0"/>
              <a:pPr/>
              <a:t>‹Nº›</a:t>
            </a:fld>
            <a:endParaRPr lang="es-MX"/>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CCD8BF3A-957C-4E25-B7F4-46D2020BD330}" type="datetimeFigureOut">
              <a:rPr lang="es-MX" smtClean="0"/>
              <a:pPr/>
              <a:t>03/02/2016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3307D22-01D1-4689-9225-DC22B8613BBE}" type="slidenum">
              <a:rPr lang="es-MX" smtClean="0"/>
              <a:pPr/>
              <a:t>‹Nº›</a:t>
            </a:fld>
            <a:endParaRPr lang="es-MX"/>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CCD8BF3A-957C-4E25-B7F4-46D2020BD330}" type="datetimeFigureOut">
              <a:rPr lang="es-MX" smtClean="0"/>
              <a:pPr/>
              <a:t>03/02/2016</a:t>
            </a:fld>
            <a:endParaRPr lang="es-MX"/>
          </a:p>
        </p:txBody>
      </p:sp>
      <p:sp>
        <p:nvSpPr>
          <p:cNvPr id="7" name="6 Marcador de número de diapositiva"/>
          <p:cNvSpPr>
            <a:spLocks noGrp="1"/>
          </p:cNvSpPr>
          <p:nvPr>
            <p:ph type="sldNum" sz="quarter" idx="11"/>
          </p:nvPr>
        </p:nvSpPr>
        <p:spPr/>
        <p:txBody>
          <a:bodyPr rtlCol="0"/>
          <a:lstStyle/>
          <a:p>
            <a:fld id="{13307D22-01D1-4689-9225-DC22B8613BBE}" type="slidenum">
              <a:rPr lang="es-MX" smtClean="0"/>
              <a:pPr/>
              <a:t>‹Nº›</a:t>
            </a:fld>
            <a:endParaRPr lang="es-MX"/>
          </a:p>
        </p:txBody>
      </p:sp>
      <p:sp>
        <p:nvSpPr>
          <p:cNvPr id="8" name="7 Marcador de pie de página"/>
          <p:cNvSpPr>
            <a:spLocks noGrp="1"/>
          </p:cNvSpPr>
          <p:nvPr>
            <p:ph type="ftr" sz="quarter" idx="12"/>
          </p:nvPr>
        </p:nvSpPr>
        <p:spPr/>
        <p:txBody>
          <a:bodyPr rtlCol="0"/>
          <a:lstStyle/>
          <a:p>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CD8BF3A-957C-4E25-B7F4-46D2020BD330}" type="datetimeFigureOut">
              <a:rPr lang="es-MX" smtClean="0"/>
              <a:pPr/>
              <a:t>03/02/2016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3307D22-01D1-4689-9225-DC22B8613BBE}"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CCD8BF3A-957C-4E25-B7F4-46D2020BD330}" type="datetimeFigureOut">
              <a:rPr lang="es-MX" smtClean="0"/>
              <a:pPr/>
              <a:t>03/02/2016</a:t>
            </a:fld>
            <a:endParaRPr lang="es-MX"/>
          </a:p>
        </p:txBody>
      </p:sp>
      <p:sp>
        <p:nvSpPr>
          <p:cNvPr id="22" name="21 Marcador de número de diapositiva"/>
          <p:cNvSpPr>
            <a:spLocks noGrp="1"/>
          </p:cNvSpPr>
          <p:nvPr>
            <p:ph type="sldNum" sz="quarter" idx="15"/>
          </p:nvPr>
        </p:nvSpPr>
        <p:spPr/>
        <p:txBody>
          <a:bodyPr rtlCol="0"/>
          <a:lstStyle/>
          <a:p>
            <a:fld id="{13307D22-01D1-4689-9225-DC22B8613BBE}" type="slidenum">
              <a:rPr lang="es-MX" smtClean="0"/>
              <a:pPr/>
              <a:t>‹Nº›</a:t>
            </a:fld>
            <a:endParaRPr lang="es-MX"/>
          </a:p>
        </p:txBody>
      </p:sp>
      <p:sp>
        <p:nvSpPr>
          <p:cNvPr id="23" name="22 Marcador de pie de página"/>
          <p:cNvSpPr>
            <a:spLocks noGrp="1"/>
          </p:cNvSpPr>
          <p:nvPr>
            <p:ph type="ftr" sz="quarter" idx="16"/>
          </p:nvPr>
        </p:nvSpPr>
        <p:spPr/>
        <p:txBody>
          <a:bodyPr rtlCol="0"/>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CCD8BF3A-957C-4E25-B7F4-46D2020BD330}" type="datetimeFigureOut">
              <a:rPr lang="es-MX" smtClean="0"/>
              <a:pPr/>
              <a:t>03/02/2016</a:t>
            </a:fld>
            <a:endParaRPr lang="es-MX"/>
          </a:p>
        </p:txBody>
      </p:sp>
      <p:sp>
        <p:nvSpPr>
          <p:cNvPr id="18" name="17 Marcador de número de diapositiva"/>
          <p:cNvSpPr>
            <a:spLocks noGrp="1"/>
          </p:cNvSpPr>
          <p:nvPr>
            <p:ph type="sldNum" sz="quarter" idx="11"/>
          </p:nvPr>
        </p:nvSpPr>
        <p:spPr/>
        <p:txBody>
          <a:bodyPr rtlCol="0"/>
          <a:lstStyle/>
          <a:p>
            <a:fld id="{13307D22-01D1-4689-9225-DC22B8613BBE}" type="slidenum">
              <a:rPr lang="es-MX" smtClean="0"/>
              <a:pPr/>
              <a:t>‹Nº›</a:t>
            </a:fld>
            <a:endParaRPr lang="es-MX"/>
          </a:p>
        </p:txBody>
      </p:sp>
      <p:sp>
        <p:nvSpPr>
          <p:cNvPr id="21" name="20 Marcador de pie de página"/>
          <p:cNvSpPr>
            <a:spLocks noGrp="1"/>
          </p:cNvSpPr>
          <p:nvPr>
            <p:ph type="ftr" sz="quarter" idx="12"/>
          </p:nvPr>
        </p:nvSpPr>
        <p:spPr/>
        <p:txBody>
          <a:bodyPr rtlCol="0"/>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CD8BF3A-957C-4E25-B7F4-46D2020BD330}" type="datetimeFigureOut">
              <a:rPr lang="es-MX" smtClean="0"/>
              <a:pPr/>
              <a:t>03/02/2016</a:t>
            </a:fld>
            <a:endParaRPr lang="es-MX"/>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MX"/>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3307D22-01D1-4689-9225-DC22B8613BBE}"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Documento_de_Word_2007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23728" y="1844824"/>
            <a:ext cx="6172200" cy="1894362"/>
          </a:xfrm>
        </p:spPr>
        <p:txBody>
          <a:bodyPr>
            <a:normAutofit/>
          </a:bodyPr>
          <a:lstStyle/>
          <a:p>
            <a:pPr algn="ctr"/>
            <a:r>
              <a:rPr lang="es-MX" dirty="0" smtClean="0"/>
              <a:t>Plan </a:t>
            </a:r>
            <a:r>
              <a:rPr lang="es-MX" dirty="0" err="1" smtClean="0"/>
              <a:t>estrategico</a:t>
            </a:r>
            <a:r>
              <a:rPr lang="es-MX" dirty="0" smtClean="0"/>
              <a:t> 2016-2019</a:t>
            </a:r>
            <a:br>
              <a:rPr lang="es-MX" dirty="0" smtClean="0"/>
            </a:br>
            <a:r>
              <a:rPr lang="es-MX" sz="2000" dirty="0" smtClean="0"/>
              <a:t>(2016-2017, 2017-2018, 2018-2019)</a:t>
            </a:r>
            <a:br>
              <a:rPr lang="es-MX" sz="2000" dirty="0" smtClean="0"/>
            </a:br>
            <a:r>
              <a:rPr lang="es-MX" sz="2000" dirty="0" smtClean="0"/>
              <a:t/>
            </a:r>
            <a:br>
              <a:rPr lang="es-MX" sz="2000" dirty="0" smtClean="0"/>
            </a:br>
            <a:endParaRPr lang="es-MX" sz="2000" dirty="0"/>
          </a:p>
        </p:txBody>
      </p:sp>
      <p:sp>
        <p:nvSpPr>
          <p:cNvPr id="3" name="2 Subtítulo"/>
          <p:cNvSpPr>
            <a:spLocks noGrp="1"/>
          </p:cNvSpPr>
          <p:nvPr>
            <p:ph type="subTitle" idx="1"/>
          </p:nvPr>
        </p:nvSpPr>
        <p:spPr>
          <a:xfrm>
            <a:off x="2267744" y="4005064"/>
            <a:ext cx="6172200" cy="1875656"/>
          </a:xfrm>
        </p:spPr>
        <p:txBody>
          <a:bodyPr>
            <a:normAutofit fontScale="70000" lnSpcReduction="20000"/>
          </a:bodyPr>
          <a:lstStyle/>
          <a:p>
            <a:endParaRPr lang="es-MX" dirty="0" smtClean="0"/>
          </a:p>
          <a:p>
            <a:pPr algn="ctr"/>
            <a:r>
              <a:rPr lang="es-MX" sz="3800" dirty="0" smtClean="0">
                <a:solidFill>
                  <a:schemeClr val="accent1"/>
                </a:solidFill>
              </a:rPr>
              <a:t>CONSTRUCCION DEL PLAN </a:t>
            </a:r>
          </a:p>
          <a:p>
            <a:pPr algn="ctr"/>
            <a:r>
              <a:rPr lang="es-ES" sz="2400" dirty="0" smtClean="0"/>
              <a:t>Este plan estratégico, se construye tomando como base el Plan Estratégico de Rotary Internacional, El Plan Estratégico del Distrito 4100 y la lista de proyectos recomendada por los socios</a:t>
            </a:r>
            <a:endParaRPr lang="es-MX" sz="2400" dirty="0" smtClean="0"/>
          </a:p>
          <a:p>
            <a:pPr algn="ctr"/>
            <a:endParaRPr lang="es-MX" sz="2400" dirty="0">
              <a:solidFill>
                <a:schemeClr val="accent1"/>
              </a:solidFill>
            </a:endParaRPr>
          </a:p>
        </p:txBody>
      </p:sp>
      <p:pic>
        <p:nvPicPr>
          <p:cNvPr id="4" name="3 Imagen" descr="rotary_logo_detail.png"/>
          <p:cNvPicPr>
            <a:picLocks noChangeAspect="1"/>
          </p:cNvPicPr>
          <p:nvPr/>
        </p:nvPicPr>
        <p:blipFill>
          <a:blip r:embed="rId2" cstate="print"/>
          <a:stretch>
            <a:fillRect/>
          </a:stretch>
        </p:blipFill>
        <p:spPr>
          <a:xfrm>
            <a:off x="3851920" y="1124744"/>
            <a:ext cx="3203848" cy="120464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7" name="Object 3"/>
          <p:cNvGraphicFramePr>
            <a:graphicFrameLocks noChangeAspect="1"/>
          </p:cNvGraphicFramePr>
          <p:nvPr/>
        </p:nvGraphicFramePr>
        <p:xfrm>
          <a:off x="1054100" y="527050"/>
          <a:ext cx="6896100" cy="6338888"/>
        </p:xfrm>
        <a:graphic>
          <a:graphicData uri="http://schemas.openxmlformats.org/presentationml/2006/ole">
            <p:oleObj spid="_x0000_s1027" name="Documento" r:id="rId3" imgW="6787298" imgH="8163089" progId="Word.Document.12">
              <p:embed/>
            </p:oleObj>
          </a:graphicData>
        </a:graphic>
      </p:graphicFrame>
      <p:sp>
        <p:nvSpPr>
          <p:cNvPr id="1028" name="Rectangle 4"/>
          <p:cNvSpPr>
            <a:spLocks noChangeArrowheads="1"/>
          </p:cNvSpPr>
          <p:nvPr/>
        </p:nvSpPr>
        <p:spPr bwMode="auto">
          <a:xfrm>
            <a:off x="0" y="0"/>
            <a:ext cx="9144000" cy="457200"/>
          </a:xfrm>
          <a:prstGeom prst="rect">
            <a:avLst/>
          </a:prstGeom>
          <a:solidFill>
            <a:srgbClr val="7096D2"/>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FFFFFF"/>
                </a:solidFill>
                <a:effectLst/>
                <a:latin typeface="Palatino Linotype" pitchFamily="18" charset="0"/>
                <a:ea typeface="Palatino Linotype" pitchFamily="18" charset="0"/>
                <a:cs typeface="Times New Roman" pitchFamily="18" charset="0"/>
              </a:rPr>
              <a:t>CUADRO RESUMEN DE ESTRATEGIAS 2015-2019</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6 Imagen" descr="rotary_logo_detail.png"/>
          <p:cNvPicPr>
            <a:picLocks noChangeAspect="1"/>
          </p:cNvPicPr>
          <p:nvPr/>
        </p:nvPicPr>
        <p:blipFill>
          <a:blip r:embed="rId4" cstate="print"/>
          <a:stretch>
            <a:fillRect/>
          </a:stretch>
        </p:blipFill>
        <p:spPr>
          <a:xfrm>
            <a:off x="251520" y="6165304"/>
            <a:ext cx="1296144" cy="48735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64704"/>
            <a:ext cx="6635080" cy="940966"/>
          </a:xfrm>
        </p:spPr>
        <p:txBody>
          <a:bodyPr>
            <a:normAutofit fontScale="90000"/>
          </a:bodyPr>
          <a:lstStyle/>
          <a:p>
            <a:r>
              <a:rPr lang="es-ES" b="1" dirty="0" smtClean="0"/>
              <a:t>Ideas para Objetivos </a:t>
            </a:r>
            <a:br>
              <a:rPr lang="es-ES" b="1" dirty="0" smtClean="0"/>
            </a:br>
            <a:r>
              <a:rPr lang="es-ES" b="1" dirty="0" smtClean="0"/>
              <a:t>Trienales</a:t>
            </a:r>
            <a:r>
              <a:rPr lang="es-MX" dirty="0" smtClean="0"/>
              <a:t/>
            </a:r>
            <a:br>
              <a:rPr lang="es-MX" dirty="0" smtClean="0"/>
            </a:br>
            <a:endParaRPr lang="es-MX" dirty="0"/>
          </a:p>
        </p:txBody>
      </p:sp>
      <p:sp>
        <p:nvSpPr>
          <p:cNvPr id="3" name="2 Marcador de contenido"/>
          <p:cNvSpPr>
            <a:spLocks noGrp="1"/>
          </p:cNvSpPr>
          <p:nvPr>
            <p:ph sz="quarter" idx="1"/>
          </p:nvPr>
        </p:nvSpPr>
        <p:spPr>
          <a:xfrm>
            <a:off x="467544" y="1556792"/>
            <a:ext cx="7467600" cy="4896544"/>
          </a:xfrm>
        </p:spPr>
        <p:txBody>
          <a:bodyPr>
            <a:normAutofit fontScale="92500" lnSpcReduction="10000"/>
          </a:bodyPr>
          <a:lstStyle/>
          <a:p>
            <a:r>
              <a:rPr lang="es-ES" b="1" dirty="0" smtClean="0">
                <a:solidFill>
                  <a:schemeClr val="accent1"/>
                </a:solidFill>
              </a:rPr>
              <a:t>Participación de la </a:t>
            </a:r>
            <a:r>
              <a:rPr lang="es-ES" b="1" dirty="0" err="1" smtClean="0">
                <a:solidFill>
                  <a:schemeClr val="accent1"/>
                </a:solidFill>
              </a:rPr>
              <a:t>membresía</a:t>
            </a:r>
            <a:endParaRPr lang="es-ES" b="1" dirty="0" smtClean="0">
              <a:solidFill>
                <a:schemeClr val="accent1"/>
              </a:solidFill>
            </a:endParaRPr>
          </a:p>
          <a:p>
            <a:pPr lvl="1"/>
            <a:r>
              <a:rPr lang="es-ES" sz="2000" dirty="0" smtClean="0">
                <a:solidFill>
                  <a:schemeClr val="accent2">
                    <a:lumMod val="75000"/>
                  </a:schemeClr>
                </a:solidFill>
              </a:rPr>
              <a:t>Se aprobó involucrar a la </a:t>
            </a:r>
            <a:r>
              <a:rPr lang="es-ES" sz="2000" dirty="0" err="1" smtClean="0">
                <a:solidFill>
                  <a:schemeClr val="accent2">
                    <a:lumMod val="75000"/>
                  </a:schemeClr>
                </a:solidFill>
              </a:rPr>
              <a:t>membresía</a:t>
            </a:r>
            <a:r>
              <a:rPr lang="es-ES" sz="2000" dirty="0" smtClean="0">
                <a:solidFill>
                  <a:schemeClr val="accent2">
                    <a:lumMod val="75000"/>
                  </a:schemeClr>
                </a:solidFill>
              </a:rPr>
              <a:t> para su participación en el plan en la fase inicial de lluvia de ideas. Se planteo la misma pregunta de los tres años a los socios en una sesión ordinaria y por correo.</a:t>
            </a:r>
            <a:endParaRPr lang="es-MX" sz="2000" dirty="0" smtClean="0">
              <a:solidFill>
                <a:schemeClr val="accent2">
                  <a:lumMod val="75000"/>
                </a:schemeClr>
              </a:solidFill>
            </a:endParaRPr>
          </a:p>
          <a:p>
            <a:r>
              <a:rPr lang="es-ES" b="1" dirty="0" smtClean="0"/>
              <a:t> </a:t>
            </a:r>
            <a:r>
              <a:rPr lang="es-ES" b="1" dirty="0" smtClean="0">
                <a:solidFill>
                  <a:schemeClr val="accent1"/>
                </a:solidFill>
              </a:rPr>
              <a:t>Cronograma</a:t>
            </a:r>
          </a:p>
          <a:p>
            <a:pPr lvl="1"/>
            <a:r>
              <a:rPr lang="es-ES" sz="2000" dirty="0" smtClean="0">
                <a:solidFill>
                  <a:schemeClr val="accent2">
                    <a:lumMod val="75000"/>
                  </a:schemeClr>
                </a:solidFill>
              </a:rPr>
              <a:t>Antes de la asamblea para su aprobación en febrero, la </a:t>
            </a:r>
            <a:r>
              <a:rPr lang="es-ES" sz="2000" dirty="0" err="1" smtClean="0">
                <a:solidFill>
                  <a:schemeClr val="accent2">
                    <a:lumMod val="75000"/>
                  </a:schemeClr>
                </a:solidFill>
              </a:rPr>
              <a:t>membresía</a:t>
            </a:r>
            <a:r>
              <a:rPr lang="es-ES" sz="2000" dirty="0" smtClean="0">
                <a:solidFill>
                  <a:schemeClr val="accent2">
                    <a:lumMod val="75000"/>
                  </a:schemeClr>
                </a:solidFill>
              </a:rPr>
              <a:t> tendrá posibilidad para revisar el plan y proponer cambios.</a:t>
            </a:r>
            <a:endParaRPr lang="es-MX" dirty="0" smtClean="0"/>
          </a:p>
          <a:p>
            <a:r>
              <a:rPr lang="es-ES" b="1" dirty="0" smtClean="0">
                <a:solidFill>
                  <a:schemeClr val="accent1"/>
                </a:solidFill>
              </a:rPr>
              <a:t>Generar ideas para metas del trienio</a:t>
            </a:r>
            <a:endParaRPr lang="es-MX" b="1" dirty="0" smtClean="0">
              <a:solidFill>
                <a:schemeClr val="accent1"/>
              </a:solidFill>
            </a:endParaRPr>
          </a:p>
          <a:p>
            <a:pPr lvl="1"/>
            <a:r>
              <a:rPr lang="es-ES" dirty="0" smtClean="0">
                <a:solidFill>
                  <a:schemeClr val="accent2">
                    <a:lumMod val="75000"/>
                  </a:schemeClr>
                </a:solidFill>
              </a:rPr>
              <a:t>Vamos a trabajar haciéndonos la pregunta: </a:t>
            </a:r>
          </a:p>
          <a:p>
            <a:pPr lvl="1">
              <a:buNone/>
            </a:pPr>
            <a:r>
              <a:rPr lang="es-ES" dirty="0" smtClean="0">
                <a:solidFill>
                  <a:schemeClr val="accent2">
                    <a:lumMod val="75000"/>
                  </a:schemeClr>
                </a:solidFill>
              </a:rPr>
              <a:t>	“En 3 años el  Club Rotario Tijuana…?”. Cumple la sentencia en relación a su área para generar posibles metas mensurables. Ejemplos de la reunión relacionados a la Administración y </a:t>
            </a:r>
            <a:r>
              <a:rPr lang="es-ES" dirty="0" err="1" smtClean="0">
                <a:solidFill>
                  <a:schemeClr val="accent2">
                    <a:lumMod val="75000"/>
                  </a:schemeClr>
                </a:solidFill>
              </a:rPr>
              <a:t>Membresía</a:t>
            </a:r>
            <a:r>
              <a:rPr lang="es-ES" dirty="0" smtClean="0">
                <a:solidFill>
                  <a:schemeClr val="accent2">
                    <a:lumMod val="75000"/>
                  </a:schemeClr>
                </a:solidFill>
              </a:rPr>
              <a:t> del club: </a:t>
            </a:r>
            <a:endParaRPr lang="es-MX" dirty="0" smtClean="0">
              <a:solidFill>
                <a:schemeClr val="accent2">
                  <a:lumMod val="75000"/>
                </a:schemeClr>
              </a:solidFill>
            </a:endParaRPr>
          </a:p>
          <a:p>
            <a:pPr lvl="1">
              <a:buNone/>
            </a:pPr>
            <a:endParaRPr lang="es-MX" dirty="0" smtClean="0">
              <a:solidFill>
                <a:schemeClr val="accent2">
                  <a:lumMod val="75000"/>
                </a:schemeClr>
              </a:solidFill>
            </a:endParaRPr>
          </a:p>
          <a:p>
            <a:pPr>
              <a:buNone/>
            </a:pPr>
            <a:endParaRPr lang="es-MX" dirty="0" smtClean="0"/>
          </a:p>
          <a:p>
            <a:endParaRPr lang="es-MX" dirty="0"/>
          </a:p>
        </p:txBody>
      </p:sp>
      <p:pic>
        <p:nvPicPr>
          <p:cNvPr id="4" name="3 Imagen" descr="rotary_logo_detail.png"/>
          <p:cNvPicPr>
            <a:picLocks noChangeAspect="1"/>
          </p:cNvPicPr>
          <p:nvPr/>
        </p:nvPicPr>
        <p:blipFill>
          <a:blip r:embed="rId2" cstate="print"/>
          <a:stretch>
            <a:fillRect/>
          </a:stretch>
        </p:blipFill>
        <p:spPr>
          <a:xfrm>
            <a:off x="6228184" y="404664"/>
            <a:ext cx="1907704" cy="71729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chemeClr val="accent1"/>
                </a:solidFill>
              </a:rPr>
              <a:t/>
            </a:r>
            <a:br>
              <a:rPr lang="es-ES" b="1" dirty="0" smtClean="0">
                <a:solidFill>
                  <a:schemeClr val="accent1"/>
                </a:solidFill>
              </a:rPr>
            </a:br>
            <a:r>
              <a:rPr lang="es-ES" b="1" dirty="0" smtClean="0">
                <a:solidFill>
                  <a:schemeClr val="accent1"/>
                </a:solidFill>
              </a:rPr>
              <a:t/>
            </a:r>
            <a:br>
              <a:rPr lang="es-ES" b="1" dirty="0" smtClean="0">
                <a:solidFill>
                  <a:schemeClr val="accent1"/>
                </a:solidFill>
              </a:rPr>
            </a:br>
            <a:r>
              <a:rPr lang="es-ES" b="1" dirty="0" smtClean="0">
                <a:solidFill>
                  <a:schemeClr val="accent1"/>
                </a:solidFill>
              </a:rPr>
              <a:t/>
            </a:r>
            <a:br>
              <a:rPr lang="es-ES" b="1" dirty="0" smtClean="0">
                <a:solidFill>
                  <a:schemeClr val="accent1"/>
                </a:solidFill>
              </a:rPr>
            </a:br>
            <a:r>
              <a:rPr lang="es-ES" b="1" dirty="0" smtClean="0">
                <a:solidFill>
                  <a:schemeClr val="accent1"/>
                </a:solidFill>
              </a:rPr>
              <a:t/>
            </a:r>
            <a:br>
              <a:rPr lang="es-ES" b="1" dirty="0" smtClean="0">
                <a:solidFill>
                  <a:schemeClr val="accent1"/>
                </a:solidFill>
              </a:rPr>
            </a:br>
            <a:r>
              <a:rPr lang="es-ES" b="1" dirty="0" smtClean="0">
                <a:solidFill>
                  <a:schemeClr val="accent1"/>
                </a:solidFill>
              </a:rPr>
              <a:t>Generar ideas para metas</a:t>
            </a:r>
            <a:br>
              <a:rPr lang="es-ES" b="1" dirty="0" smtClean="0">
                <a:solidFill>
                  <a:schemeClr val="accent1"/>
                </a:solidFill>
              </a:rPr>
            </a:br>
            <a:r>
              <a:rPr lang="es-ES" b="1" dirty="0" smtClean="0">
                <a:solidFill>
                  <a:schemeClr val="accent1"/>
                </a:solidFill>
              </a:rPr>
              <a:t> del trienio</a:t>
            </a:r>
            <a:endParaRPr lang="es-MX" dirty="0"/>
          </a:p>
        </p:txBody>
      </p:sp>
      <p:sp>
        <p:nvSpPr>
          <p:cNvPr id="3" name="2 Marcador de contenido"/>
          <p:cNvSpPr>
            <a:spLocks noGrp="1"/>
          </p:cNvSpPr>
          <p:nvPr>
            <p:ph sz="quarter" idx="1"/>
          </p:nvPr>
        </p:nvSpPr>
        <p:spPr/>
        <p:txBody>
          <a:bodyPr>
            <a:normAutofit fontScale="92500" lnSpcReduction="20000"/>
          </a:bodyPr>
          <a:lstStyle/>
          <a:p>
            <a:pPr>
              <a:buNone/>
            </a:pPr>
            <a:endParaRPr lang="es-MX" dirty="0" smtClean="0"/>
          </a:p>
          <a:p>
            <a:r>
              <a:rPr lang="es-ES" sz="1900" b="1" u="sng" dirty="0" smtClean="0">
                <a:solidFill>
                  <a:schemeClr val="bg2"/>
                </a:solidFill>
              </a:rPr>
              <a:t>Meta 1 (Cuadro Social)</a:t>
            </a:r>
            <a:endParaRPr lang="es-MX" sz="1900" dirty="0" smtClean="0">
              <a:solidFill>
                <a:schemeClr val="bg2"/>
              </a:solidFill>
            </a:endParaRPr>
          </a:p>
          <a:p>
            <a:pPr>
              <a:buNone/>
            </a:pPr>
            <a:r>
              <a:rPr lang="es-ES" i="1" dirty="0" smtClean="0"/>
              <a:t> </a:t>
            </a:r>
            <a:endParaRPr lang="es-MX" dirty="0" smtClean="0"/>
          </a:p>
          <a:p>
            <a:pPr algn="ctr">
              <a:buNone/>
            </a:pPr>
            <a:r>
              <a:rPr lang="es-ES" b="1" i="1" dirty="0" smtClean="0">
                <a:solidFill>
                  <a:schemeClr val="tx2">
                    <a:lumMod val="75000"/>
                  </a:schemeClr>
                </a:solidFill>
              </a:rPr>
              <a:t>“En 3 años, el Club Rotario Tijuana tiene 90 socios”</a:t>
            </a:r>
            <a:endParaRPr lang="es-MX" b="1" i="1" dirty="0" smtClean="0">
              <a:solidFill>
                <a:schemeClr val="tx2">
                  <a:lumMod val="75000"/>
                </a:schemeClr>
              </a:solidFill>
            </a:endParaRPr>
          </a:p>
          <a:p>
            <a:pPr algn="ctr">
              <a:buNone/>
            </a:pPr>
            <a:r>
              <a:rPr lang="es-ES" b="1" i="1" dirty="0" smtClean="0">
                <a:solidFill>
                  <a:schemeClr val="tx2">
                    <a:lumMod val="75000"/>
                  </a:schemeClr>
                </a:solidFill>
              </a:rPr>
              <a:t>Meta para el crecimiento de la </a:t>
            </a:r>
            <a:r>
              <a:rPr lang="es-ES" b="1" i="1" dirty="0" err="1" smtClean="0">
                <a:solidFill>
                  <a:schemeClr val="tx2">
                    <a:lumMod val="75000"/>
                  </a:schemeClr>
                </a:solidFill>
              </a:rPr>
              <a:t>membresía</a:t>
            </a:r>
            <a:r>
              <a:rPr lang="es-ES" b="1" i="1" dirty="0" smtClean="0">
                <a:solidFill>
                  <a:schemeClr val="tx2">
                    <a:lumMod val="75000"/>
                  </a:schemeClr>
                </a:solidFill>
              </a:rPr>
              <a:t>. Cómo lleguemos a 90? El distrito tiene como meta crecer 400 socios en tres años. Somos 6% del distrito así que debemos contribuir con 24 nuevos socios proporcionalmente + los 66 que somos. Tampoco es una meta imposible cuando vemos el ingreso de nuevos socios durante los últimos años (el problema ha sido que salen el mismo número). </a:t>
            </a:r>
            <a:endParaRPr lang="es-MX" b="1" i="1" dirty="0" smtClean="0">
              <a:solidFill>
                <a:schemeClr val="tx2">
                  <a:lumMod val="75000"/>
                </a:schemeClr>
              </a:solidFill>
            </a:endParaRPr>
          </a:p>
          <a:p>
            <a:pPr algn="ctr">
              <a:buNone/>
            </a:pPr>
            <a:r>
              <a:rPr lang="es-ES" b="1" i="1" dirty="0" smtClean="0">
                <a:solidFill>
                  <a:schemeClr val="tx2">
                    <a:lumMod val="75000"/>
                  </a:schemeClr>
                </a:solidFill>
              </a:rPr>
              <a:t> </a:t>
            </a:r>
            <a:endParaRPr lang="es-MX" b="1" i="1" dirty="0" smtClean="0">
              <a:solidFill>
                <a:schemeClr val="tx2">
                  <a:lumMod val="75000"/>
                </a:schemeClr>
              </a:solidFill>
            </a:endParaRPr>
          </a:p>
          <a:p>
            <a:pPr>
              <a:buNone/>
            </a:pPr>
            <a:r>
              <a:rPr lang="es-ES" dirty="0" smtClean="0"/>
              <a:t> </a:t>
            </a:r>
            <a:endParaRPr lang="es-MX" dirty="0" smtClean="0"/>
          </a:p>
          <a:p>
            <a:endParaRPr lang="es-MX" dirty="0"/>
          </a:p>
        </p:txBody>
      </p:sp>
      <p:pic>
        <p:nvPicPr>
          <p:cNvPr id="4" name="3 Imagen" descr="rotary_logo_detail.png"/>
          <p:cNvPicPr>
            <a:picLocks noChangeAspect="1"/>
          </p:cNvPicPr>
          <p:nvPr/>
        </p:nvPicPr>
        <p:blipFill>
          <a:blip r:embed="rId2" cstate="print"/>
          <a:stretch>
            <a:fillRect/>
          </a:stretch>
        </p:blipFill>
        <p:spPr>
          <a:xfrm>
            <a:off x="6444208" y="548680"/>
            <a:ext cx="1907704" cy="71729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7467600" cy="1143000"/>
          </a:xfrm>
        </p:spPr>
        <p:txBody>
          <a:bodyPr>
            <a:normAutofit/>
          </a:bodyPr>
          <a:lstStyle/>
          <a:p>
            <a:r>
              <a:rPr lang="es-ES" sz="2700" b="1" dirty="0" smtClean="0">
                <a:solidFill>
                  <a:schemeClr val="accent1"/>
                </a:solidFill>
              </a:rPr>
              <a:t>Generar ideas para metas </a:t>
            </a:r>
            <a:br>
              <a:rPr lang="es-ES" sz="2700" b="1" dirty="0" smtClean="0">
                <a:solidFill>
                  <a:schemeClr val="accent1"/>
                </a:solidFill>
              </a:rPr>
            </a:br>
            <a:r>
              <a:rPr lang="es-ES" sz="2700" b="1" dirty="0" smtClean="0">
                <a:solidFill>
                  <a:schemeClr val="accent1"/>
                </a:solidFill>
              </a:rPr>
              <a:t>del trienio</a:t>
            </a:r>
            <a:endParaRPr lang="es-MX" sz="2700" dirty="0"/>
          </a:p>
        </p:txBody>
      </p:sp>
      <p:sp>
        <p:nvSpPr>
          <p:cNvPr id="3" name="2 Marcador de contenido"/>
          <p:cNvSpPr>
            <a:spLocks noGrp="1"/>
          </p:cNvSpPr>
          <p:nvPr>
            <p:ph sz="quarter" idx="1"/>
          </p:nvPr>
        </p:nvSpPr>
        <p:spPr/>
        <p:txBody>
          <a:bodyPr>
            <a:normAutofit fontScale="70000" lnSpcReduction="20000"/>
          </a:bodyPr>
          <a:lstStyle/>
          <a:p>
            <a:r>
              <a:rPr lang="es-ES" sz="2600" b="1" u="sng" dirty="0" smtClean="0">
                <a:solidFill>
                  <a:schemeClr val="bg2"/>
                </a:solidFill>
              </a:rPr>
              <a:t>Meta 2 (Cuadro Social)</a:t>
            </a:r>
            <a:endParaRPr lang="es-MX" sz="2600" b="1" u="sng" dirty="0" smtClean="0">
              <a:solidFill>
                <a:schemeClr val="bg2"/>
              </a:solidFill>
            </a:endParaRPr>
          </a:p>
          <a:p>
            <a:pPr>
              <a:buNone/>
            </a:pPr>
            <a:endParaRPr lang="es-MX" dirty="0" smtClean="0"/>
          </a:p>
          <a:p>
            <a:pPr algn="ctr">
              <a:buNone/>
            </a:pPr>
            <a:r>
              <a:rPr lang="es-ES" sz="2600" b="1" i="1" dirty="0" smtClean="0">
                <a:solidFill>
                  <a:schemeClr val="tx2">
                    <a:lumMod val="75000"/>
                  </a:schemeClr>
                </a:solidFill>
              </a:rPr>
              <a:t>“En 3 años, el Club Rotario Tijuana no tiene ninguna baja voluntaria”</a:t>
            </a:r>
            <a:endParaRPr lang="es-MX" sz="2600" b="1" i="1" dirty="0" smtClean="0">
              <a:solidFill>
                <a:schemeClr val="tx2">
                  <a:lumMod val="75000"/>
                </a:schemeClr>
              </a:solidFill>
            </a:endParaRPr>
          </a:p>
          <a:p>
            <a:pPr algn="ctr">
              <a:buNone/>
            </a:pPr>
            <a:r>
              <a:rPr lang="es-ES" sz="2600" b="1" i="1" dirty="0" smtClean="0">
                <a:solidFill>
                  <a:schemeClr val="tx2">
                    <a:lumMod val="75000"/>
                  </a:schemeClr>
                </a:solidFill>
              </a:rPr>
              <a:t> </a:t>
            </a:r>
            <a:endParaRPr lang="es-MX" sz="2600" b="1" i="1" dirty="0" smtClean="0">
              <a:solidFill>
                <a:schemeClr val="tx2">
                  <a:lumMod val="75000"/>
                </a:schemeClr>
              </a:solidFill>
            </a:endParaRPr>
          </a:p>
          <a:p>
            <a:pPr algn="ctr">
              <a:buNone/>
            </a:pPr>
            <a:r>
              <a:rPr lang="es-ES" sz="2600" b="1" i="1" dirty="0" smtClean="0">
                <a:solidFill>
                  <a:schemeClr val="tx2">
                    <a:lumMod val="75000"/>
                  </a:schemeClr>
                </a:solidFill>
              </a:rPr>
              <a:t>Meta para la retención de la </a:t>
            </a:r>
            <a:r>
              <a:rPr lang="es-ES" sz="2600" b="1" i="1" dirty="0" err="1" smtClean="0">
                <a:solidFill>
                  <a:schemeClr val="tx2">
                    <a:lumMod val="75000"/>
                  </a:schemeClr>
                </a:solidFill>
              </a:rPr>
              <a:t>membresía</a:t>
            </a:r>
            <a:r>
              <a:rPr lang="es-ES" sz="2600" b="1" i="1" dirty="0" smtClean="0">
                <a:solidFill>
                  <a:schemeClr val="tx2">
                    <a:lumMod val="75000"/>
                  </a:schemeClr>
                </a:solidFill>
              </a:rPr>
              <a:t>. Considerando fallecimientos y bajas involuntarias (tomadas por la mesa directiva), esta meta es un compromiso para crear un club que los socios no quieren dejar. Una alternativa podría ser:</a:t>
            </a:r>
          </a:p>
          <a:p>
            <a:pPr algn="ctr">
              <a:buNone/>
            </a:pPr>
            <a:r>
              <a:rPr lang="es-ES" sz="2600" b="1" i="1" dirty="0" smtClean="0">
                <a:solidFill>
                  <a:schemeClr val="tx2">
                    <a:lumMod val="75000"/>
                  </a:schemeClr>
                </a:solidFill>
              </a:rPr>
              <a:t> </a:t>
            </a:r>
          </a:p>
          <a:p>
            <a:pPr algn="ctr">
              <a:buNone/>
            </a:pPr>
            <a:r>
              <a:rPr lang="es-ES" sz="2600" b="1" i="1" dirty="0" smtClean="0">
                <a:solidFill>
                  <a:schemeClr val="tx2">
                    <a:lumMod val="75000"/>
                  </a:schemeClr>
                </a:solidFill>
              </a:rPr>
              <a:t>  ”En 3 años, el Club Rotario Tijuana cuenta con una lista de espera para ingreso de nuevos socios”. </a:t>
            </a:r>
            <a:endParaRPr lang="es-MX" sz="2600" b="1" i="1" dirty="0" smtClean="0">
              <a:solidFill>
                <a:schemeClr val="tx2">
                  <a:lumMod val="75000"/>
                </a:schemeClr>
              </a:solidFill>
            </a:endParaRPr>
          </a:p>
          <a:p>
            <a:pPr algn="ctr">
              <a:buNone/>
            </a:pPr>
            <a:r>
              <a:rPr lang="es-ES" sz="2600" b="1" i="1" dirty="0" smtClean="0">
                <a:solidFill>
                  <a:schemeClr val="tx2">
                    <a:lumMod val="75000"/>
                  </a:schemeClr>
                </a:solidFill>
              </a:rPr>
              <a:t> </a:t>
            </a:r>
            <a:endParaRPr lang="es-MX" sz="2600" b="1" i="1" dirty="0" smtClean="0">
              <a:solidFill>
                <a:schemeClr val="tx2">
                  <a:lumMod val="75000"/>
                </a:schemeClr>
              </a:solidFill>
            </a:endParaRPr>
          </a:p>
          <a:p>
            <a:pPr algn="ctr">
              <a:buNone/>
            </a:pPr>
            <a:r>
              <a:rPr lang="es-ES" sz="2600" b="1" i="1" dirty="0" smtClean="0">
                <a:solidFill>
                  <a:schemeClr val="tx2">
                    <a:lumMod val="75000"/>
                  </a:schemeClr>
                </a:solidFill>
              </a:rPr>
              <a:t>Dejando atrás el tema de la Administración y </a:t>
            </a:r>
            <a:r>
              <a:rPr lang="es-ES" sz="2600" b="1" i="1" dirty="0" err="1" smtClean="0">
                <a:solidFill>
                  <a:schemeClr val="tx2">
                    <a:lumMod val="75000"/>
                  </a:schemeClr>
                </a:solidFill>
              </a:rPr>
              <a:t>Membresía</a:t>
            </a:r>
            <a:r>
              <a:rPr lang="es-ES" sz="2600" b="1" i="1" dirty="0" smtClean="0">
                <a:solidFill>
                  <a:schemeClr val="tx2">
                    <a:lumMod val="75000"/>
                  </a:schemeClr>
                </a:solidFill>
              </a:rPr>
              <a:t> se soltaron diferentes ideas para posibles metas. Demuestra que una vez que empecemos a generar ideas, salen buenas cosas. </a:t>
            </a:r>
            <a:endParaRPr lang="es-MX" sz="2600" b="1" i="1" dirty="0" smtClean="0">
              <a:solidFill>
                <a:schemeClr val="tx2">
                  <a:lumMod val="75000"/>
                </a:schemeClr>
              </a:solidFill>
            </a:endParaRPr>
          </a:p>
          <a:p>
            <a:endParaRPr lang="es-MX" dirty="0"/>
          </a:p>
        </p:txBody>
      </p:sp>
      <p:pic>
        <p:nvPicPr>
          <p:cNvPr id="4" name="3 Imagen" descr="rotary_logo_detail.png"/>
          <p:cNvPicPr>
            <a:picLocks noChangeAspect="1"/>
          </p:cNvPicPr>
          <p:nvPr/>
        </p:nvPicPr>
        <p:blipFill>
          <a:blip r:embed="rId2" cstate="print"/>
          <a:stretch>
            <a:fillRect/>
          </a:stretch>
        </p:blipFill>
        <p:spPr>
          <a:xfrm>
            <a:off x="6444208" y="548680"/>
            <a:ext cx="1907704" cy="717297"/>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7467600" cy="1143000"/>
          </a:xfrm>
        </p:spPr>
        <p:txBody>
          <a:bodyPr>
            <a:normAutofit/>
          </a:bodyPr>
          <a:lstStyle/>
          <a:p>
            <a:r>
              <a:rPr lang="es-ES" sz="2700" b="1" dirty="0" smtClean="0">
                <a:solidFill>
                  <a:schemeClr val="accent1"/>
                </a:solidFill>
              </a:rPr>
              <a:t>Generar ideas para metas</a:t>
            </a:r>
            <a:br>
              <a:rPr lang="es-ES" sz="2700" b="1" dirty="0" smtClean="0">
                <a:solidFill>
                  <a:schemeClr val="accent1"/>
                </a:solidFill>
              </a:rPr>
            </a:br>
            <a:r>
              <a:rPr lang="es-ES" sz="2700" b="1" dirty="0" smtClean="0">
                <a:solidFill>
                  <a:schemeClr val="accent1"/>
                </a:solidFill>
              </a:rPr>
              <a:t> del trienio</a:t>
            </a:r>
            <a:endParaRPr lang="es-MX" sz="2700" dirty="0"/>
          </a:p>
        </p:txBody>
      </p:sp>
      <p:sp>
        <p:nvSpPr>
          <p:cNvPr id="3" name="2 Marcador de contenido"/>
          <p:cNvSpPr>
            <a:spLocks noGrp="1"/>
          </p:cNvSpPr>
          <p:nvPr>
            <p:ph sz="quarter" idx="1"/>
          </p:nvPr>
        </p:nvSpPr>
        <p:spPr>
          <a:xfrm>
            <a:off x="457200" y="1340768"/>
            <a:ext cx="7467600" cy="5133184"/>
          </a:xfrm>
        </p:spPr>
        <p:txBody>
          <a:bodyPr>
            <a:normAutofit fontScale="92500" lnSpcReduction="10000"/>
          </a:bodyPr>
          <a:lstStyle/>
          <a:p>
            <a:r>
              <a:rPr lang="es-ES" sz="1800" b="1" u="sng" dirty="0" smtClean="0">
                <a:solidFill>
                  <a:schemeClr val="bg2"/>
                </a:solidFill>
              </a:rPr>
              <a:t>Meta 3 (Servicio a la Comunidad)</a:t>
            </a:r>
            <a:endParaRPr lang="es-MX" sz="1800" b="1" u="sng" dirty="0" smtClean="0">
              <a:solidFill>
                <a:schemeClr val="bg2"/>
              </a:solidFill>
            </a:endParaRPr>
          </a:p>
          <a:p>
            <a:endParaRPr lang="es-MX" dirty="0" smtClean="0"/>
          </a:p>
          <a:p>
            <a:pPr algn="ctr">
              <a:lnSpc>
                <a:spcPct val="80000"/>
              </a:lnSpc>
              <a:buNone/>
            </a:pPr>
            <a:r>
              <a:rPr lang="es-ES" sz="1800" b="1" i="1" dirty="0" smtClean="0">
                <a:solidFill>
                  <a:schemeClr val="tx2">
                    <a:lumMod val="75000"/>
                  </a:schemeClr>
                </a:solidFill>
              </a:rPr>
              <a:t>“En 3 años el Club Rotario Tijuana ha terminado la construcción del Centro de Atención Rotaria”</a:t>
            </a:r>
            <a:endParaRPr lang="es-MX" sz="1800" b="1" i="1" dirty="0" smtClean="0">
              <a:solidFill>
                <a:schemeClr val="tx2">
                  <a:lumMod val="75000"/>
                </a:schemeClr>
              </a:solidFill>
            </a:endParaRPr>
          </a:p>
          <a:p>
            <a:pPr>
              <a:lnSpc>
                <a:spcPct val="80000"/>
              </a:lnSpc>
              <a:buNone/>
            </a:pPr>
            <a:r>
              <a:rPr lang="es-ES" sz="1800" b="1" i="1" dirty="0" smtClean="0">
                <a:solidFill>
                  <a:schemeClr val="tx2">
                    <a:lumMod val="75000"/>
                  </a:schemeClr>
                </a:solidFill>
              </a:rPr>
              <a:t> </a:t>
            </a:r>
            <a:endParaRPr lang="es-MX" sz="1800" b="1" i="1" dirty="0" smtClean="0">
              <a:solidFill>
                <a:schemeClr val="tx2">
                  <a:lumMod val="75000"/>
                </a:schemeClr>
              </a:solidFill>
            </a:endParaRPr>
          </a:p>
          <a:p>
            <a:pPr algn="ctr">
              <a:lnSpc>
                <a:spcPct val="80000"/>
              </a:lnSpc>
              <a:buNone/>
            </a:pPr>
            <a:r>
              <a:rPr lang="es-ES" sz="1800" b="1" i="1" dirty="0" smtClean="0">
                <a:solidFill>
                  <a:schemeClr val="tx2">
                    <a:lumMod val="75000"/>
                  </a:schemeClr>
                </a:solidFill>
              </a:rPr>
              <a:t>Relacionada con la obra del CAR esta meta busca asegurar el compromiso de las mesas directivas para impulsar; primero el cumplimiento de la obra; y segundo la recaudación continua de los fondos necesarios para la construcción. </a:t>
            </a:r>
          </a:p>
          <a:p>
            <a:pPr algn="ctr">
              <a:lnSpc>
                <a:spcPct val="80000"/>
              </a:lnSpc>
              <a:buNone/>
            </a:pPr>
            <a:endParaRPr lang="es-MX" sz="1800" b="1" i="1" dirty="0" smtClean="0">
              <a:solidFill>
                <a:schemeClr val="tx2">
                  <a:lumMod val="75000"/>
                </a:schemeClr>
              </a:solidFill>
            </a:endParaRPr>
          </a:p>
          <a:p>
            <a:r>
              <a:rPr lang="es-ES" sz="1800" b="1" u="sng" dirty="0" smtClean="0">
                <a:solidFill>
                  <a:schemeClr val="bg2"/>
                </a:solidFill>
              </a:rPr>
              <a:t>Meta 4 (Servicio a la Comunidad)</a:t>
            </a:r>
          </a:p>
          <a:p>
            <a:endParaRPr lang="es-MX" sz="1800" b="1" u="sng" dirty="0" smtClean="0">
              <a:solidFill>
                <a:schemeClr val="bg2"/>
              </a:solidFill>
            </a:endParaRPr>
          </a:p>
          <a:p>
            <a:pPr algn="ctr">
              <a:lnSpc>
                <a:spcPct val="80000"/>
              </a:lnSpc>
              <a:buNone/>
            </a:pPr>
            <a:r>
              <a:rPr lang="es-ES" sz="1800" b="1" i="1" dirty="0" smtClean="0">
                <a:solidFill>
                  <a:schemeClr val="tx2">
                    <a:lumMod val="75000"/>
                  </a:schemeClr>
                </a:solidFill>
              </a:rPr>
              <a:t>“En 3 años el Club Rotario Tijuana usa el Centro de Atención Rotaria para la escuela de Ingles y las rentas que hoy se pagan, se aplican a fondos de proyectos diversos posiblemente más alumnos Centro de Atención Rotaria”</a:t>
            </a:r>
            <a:endParaRPr lang="es-MX" sz="1800" b="1" i="1" dirty="0" smtClean="0">
              <a:solidFill>
                <a:schemeClr val="tx2">
                  <a:lumMod val="75000"/>
                </a:schemeClr>
              </a:solidFill>
            </a:endParaRPr>
          </a:p>
          <a:p>
            <a:pPr algn="ctr">
              <a:lnSpc>
                <a:spcPct val="80000"/>
              </a:lnSpc>
              <a:buNone/>
            </a:pPr>
            <a:r>
              <a:rPr lang="es-ES" sz="1800" b="1" i="1" dirty="0" smtClean="0">
                <a:solidFill>
                  <a:schemeClr val="tx2">
                    <a:lumMod val="75000"/>
                  </a:schemeClr>
                </a:solidFill>
              </a:rPr>
              <a:t> </a:t>
            </a:r>
            <a:endParaRPr lang="es-MX" sz="1800" b="1" i="1" dirty="0" smtClean="0">
              <a:solidFill>
                <a:schemeClr val="tx2">
                  <a:lumMod val="75000"/>
                </a:schemeClr>
              </a:solidFill>
            </a:endParaRPr>
          </a:p>
          <a:p>
            <a:pPr algn="ctr">
              <a:lnSpc>
                <a:spcPct val="80000"/>
              </a:lnSpc>
              <a:buNone/>
            </a:pPr>
            <a:r>
              <a:rPr lang="es-ES" sz="1800" b="1" i="1" dirty="0" smtClean="0">
                <a:solidFill>
                  <a:schemeClr val="tx2">
                    <a:lumMod val="75000"/>
                  </a:schemeClr>
                </a:solidFill>
              </a:rPr>
              <a:t>Relacionada con la obra del CAR esta meta busca asegurar el uso del CAR,  para impulsar; primero el cumplimiento de la obra, y por tanto los compromisos obtenidos por el club con los patrocinadores de esta, así como con los Objetivos de Rotary.</a:t>
            </a:r>
            <a:endParaRPr lang="es-MX" sz="1800" b="1" i="1" dirty="0" smtClean="0">
              <a:solidFill>
                <a:schemeClr val="tx2">
                  <a:lumMod val="75000"/>
                </a:schemeClr>
              </a:solidFill>
            </a:endParaRPr>
          </a:p>
          <a:p>
            <a:endParaRPr lang="es-MX" dirty="0"/>
          </a:p>
        </p:txBody>
      </p:sp>
      <p:pic>
        <p:nvPicPr>
          <p:cNvPr id="4" name="3 Imagen" descr="rotary_logo_detail.png"/>
          <p:cNvPicPr>
            <a:picLocks noChangeAspect="1"/>
          </p:cNvPicPr>
          <p:nvPr/>
        </p:nvPicPr>
        <p:blipFill>
          <a:blip r:embed="rId2" cstate="print"/>
          <a:stretch>
            <a:fillRect/>
          </a:stretch>
        </p:blipFill>
        <p:spPr>
          <a:xfrm>
            <a:off x="6444208" y="476672"/>
            <a:ext cx="1907704" cy="71729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7467600" cy="1143000"/>
          </a:xfrm>
        </p:spPr>
        <p:txBody>
          <a:bodyPr>
            <a:normAutofit/>
          </a:bodyPr>
          <a:lstStyle/>
          <a:p>
            <a:r>
              <a:rPr lang="es-ES" sz="2700" b="1" dirty="0" smtClean="0">
                <a:solidFill>
                  <a:schemeClr val="accent1"/>
                </a:solidFill>
              </a:rPr>
              <a:t>Generar ideas para metas </a:t>
            </a:r>
            <a:br>
              <a:rPr lang="es-ES" sz="2700" b="1" dirty="0" smtClean="0">
                <a:solidFill>
                  <a:schemeClr val="accent1"/>
                </a:solidFill>
              </a:rPr>
            </a:br>
            <a:r>
              <a:rPr lang="es-ES" sz="2700" b="1" dirty="0" smtClean="0">
                <a:solidFill>
                  <a:schemeClr val="accent1"/>
                </a:solidFill>
              </a:rPr>
              <a:t>del trienio</a:t>
            </a:r>
            <a:endParaRPr lang="es-MX" sz="2700" dirty="0"/>
          </a:p>
        </p:txBody>
      </p:sp>
      <p:sp>
        <p:nvSpPr>
          <p:cNvPr id="3" name="2 Marcador de contenido"/>
          <p:cNvSpPr>
            <a:spLocks noGrp="1"/>
          </p:cNvSpPr>
          <p:nvPr>
            <p:ph sz="quarter" idx="1"/>
          </p:nvPr>
        </p:nvSpPr>
        <p:spPr>
          <a:xfrm>
            <a:off x="467544" y="1196752"/>
            <a:ext cx="7467600" cy="4968552"/>
          </a:xfrm>
        </p:spPr>
        <p:txBody>
          <a:bodyPr>
            <a:normAutofit fontScale="25000" lnSpcReduction="20000"/>
          </a:bodyPr>
          <a:lstStyle/>
          <a:p>
            <a:pPr>
              <a:lnSpc>
                <a:spcPct val="110000"/>
              </a:lnSpc>
            </a:pPr>
            <a:endParaRPr lang="es-ES" sz="6800" b="1" u="sng" dirty="0" smtClean="0">
              <a:solidFill>
                <a:schemeClr val="bg2"/>
              </a:solidFill>
            </a:endParaRPr>
          </a:p>
          <a:p>
            <a:pPr>
              <a:lnSpc>
                <a:spcPct val="110000"/>
              </a:lnSpc>
            </a:pPr>
            <a:r>
              <a:rPr lang="es-ES" sz="6800" b="1" u="sng" dirty="0" smtClean="0">
                <a:solidFill>
                  <a:schemeClr val="bg2"/>
                </a:solidFill>
              </a:rPr>
              <a:t>Meta 5 (Fundación Rotaria)</a:t>
            </a:r>
            <a:endParaRPr lang="es-MX" sz="6800" b="1" u="sng" dirty="0" smtClean="0">
              <a:solidFill>
                <a:schemeClr val="bg2"/>
              </a:solidFill>
            </a:endParaRPr>
          </a:p>
          <a:p>
            <a:pPr>
              <a:buNone/>
            </a:pPr>
            <a:endParaRPr lang="es-MX" sz="6800" dirty="0" smtClean="0"/>
          </a:p>
          <a:p>
            <a:pPr algn="ctr">
              <a:lnSpc>
                <a:spcPct val="90000"/>
              </a:lnSpc>
              <a:buNone/>
            </a:pPr>
            <a:r>
              <a:rPr lang="es-ES" sz="6800" b="1" i="1" dirty="0" smtClean="0">
                <a:solidFill>
                  <a:schemeClr val="tx2">
                    <a:lumMod val="75000"/>
                  </a:schemeClr>
                </a:solidFill>
              </a:rPr>
              <a:t>“</a:t>
            </a:r>
            <a:r>
              <a:rPr lang="es-ES" sz="8800" b="1" i="1" dirty="0" smtClean="0">
                <a:solidFill>
                  <a:schemeClr val="tx2">
                    <a:lumMod val="75000"/>
                  </a:schemeClr>
                </a:solidFill>
              </a:rPr>
              <a:t>En 3 años el Club Rotario Tijuana usa el Centro de Atención Rotaria para la escuela de Ingles al Público en General, para generar Fondos en forma continua, para proyectos de Servicio”</a:t>
            </a:r>
            <a:endParaRPr lang="es-MX" sz="8800" b="1" i="1" dirty="0" smtClean="0">
              <a:solidFill>
                <a:schemeClr val="tx2">
                  <a:lumMod val="75000"/>
                </a:schemeClr>
              </a:solidFill>
            </a:endParaRPr>
          </a:p>
          <a:p>
            <a:pPr algn="ctr">
              <a:lnSpc>
                <a:spcPct val="90000"/>
              </a:lnSpc>
              <a:buNone/>
            </a:pPr>
            <a:r>
              <a:rPr lang="es-ES" sz="8800" b="1" i="1" dirty="0" smtClean="0">
                <a:solidFill>
                  <a:schemeClr val="tx2">
                    <a:lumMod val="75000"/>
                  </a:schemeClr>
                </a:solidFill>
              </a:rPr>
              <a:t> </a:t>
            </a:r>
            <a:endParaRPr lang="es-MX" sz="8800" b="1" i="1" dirty="0" smtClean="0">
              <a:solidFill>
                <a:schemeClr val="tx2">
                  <a:lumMod val="75000"/>
                </a:schemeClr>
              </a:solidFill>
            </a:endParaRPr>
          </a:p>
          <a:p>
            <a:pPr algn="ctr">
              <a:lnSpc>
                <a:spcPct val="90000"/>
              </a:lnSpc>
              <a:buNone/>
            </a:pPr>
            <a:r>
              <a:rPr lang="es-ES" sz="8800" b="1" i="1" dirty="0" smtClean="0">
                <a:solidFill>
                  <a:schemeClr val="tx2">
                    <a:lumMod val="75000"/>
                  </a:schemeClr>
                </a:solidFill>
              </a:rPr>
              <a:t>Se considera una administración profesional sustentable dará uso a los activos de la escuela entre semana para personas mayores, amas de casa, etc.  apoyados en el sistema Roseta Stone y con maestros pagados, los Rotarios solo seremos integrantes del Consejo de Administración de la Escuela y se vigilara la correcta operación de esta así como la aplicación de los Fondos bajo los principios de Rotary Internacional.</a:t>
            </a:r>
            <a:endParaRPr lang="es-MX" sz="8800" b="1" i="1" dirty="0" smtClean="0">
              <a:solidFill>
                <a:schemeClr val="tx2">
                  <a:lumMod val="75000"/>
                </a:schemeClr>
              </a:solidFill>
            </a:endParaRPr>
          </a:p>
          <a:p>
            <a:pPr>
              <a:lnSpc>
                <a:spcPct val="90000"/>
              </a:lnSpc>
              <a:buNone/>
            </a:pPr>
            <a:r>
              <a:rPr lang="es-ES" sz="8800" b="1" i="1" dirty="0" smtClean="0">
                <a:solidFill>
                  <a:schemeClr val="tx2">
                    <a:lumMod val="75000"/>
                  </a:schemeClr>
                </a:solidFill>
              </a:rPr>
              <a:t> </a:t>
            </a:r>
            <a:endParaRPr lang="es-MX" sz="8800" b="1" i="1" dirty="0" smtClean="0">
              <a:solidFill>
                <a:schemeClr val="tx2">
                  <a:lumMod val="75000"/>
                </a:schemeClr>
              </a:solidFill>
            </a:endParaRPr>
          </a:p>
          <a:p>
            <a:pPr>
              <a:buNone/>
            </a:pPr>
            <a:r>
              <a:rPr lang="es-ES" sz="8800" dirty="0" smtClean="0"/>
              <a:t> </a:t>
            </a:r>
            <a:endParaRPr lang="es-MX" sz="8800" dirty="0" smtClean="0"/>
          </a:p>
          <a:p>
            <a:pPr>
              <a:buNone/>
            </a:pPr>
            <a:r>
              <a:rPr lang="es-ES" b="1" dirty="0" smtClean="0"/>
              <a:t> </a:t>
            </a:r>
            <a:endParaRPr lang="es-MX" dirty="0" smtClean="0"/>
          </a:p>
          <a:p>
            <a:endParaRPr lang="es-MX" dirty="0"/>
          </a:p>
        </p:txBody>
      </p:sp>
      <p:pic>
        <p:nvPicPr>
          <p:cNvPr id="4" name="3 Imagen" descr="rotary_logo_detail.png"/>
          <p:cNvPicPr>
            <a:picLocks noChangeAspect="1"/>
          </p:cNvPicPr>
          <p:nvPr/>
        </p:nvPicPr>
        <p:blipFill>
          <a:blip r:embed="rId2" cstate="print"/>
          <a:stretch>
            <a:fillRect/>
          </a:stretch>
        </p:blipFill>
        <p:spPr>
          <a:xfrm>
            <a:off x="6444208" y="476672"/>
            <a:ext cx="1907704" cy="71729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2700" b="1" dirty="0" smtClean="0">
                <a:solidFill>
                  <a:schemeClr val="accent1"/>
                </a:solidFill>
              </a:rPr>
              <a:t>Generar ideas para metas </a:t>
            </a:r>
            <a:br>
              <a:rPr lang="es-ES" sz="2700" b="1" dirty="0" smtClean="0">
                <a:solidFill>
                  <a:schemeClr val="accent1"/>
                </a:solidFill>
              </a:rPr>
            </a:br>
            <a:r>
              <a:rPr lang="es-ES" sz="2700" b="1" dirty="0" smtClean="0">
                <a:solidFill>
                  <a:schemeClr val="accent1"/>
                </a:solidFill>
              </a:rPr>
              <a:t>del trienio</a:t>
            </a:r>
            <a:br>
              <a:rPr lang="es-ES" sz="2700" b="1" dirty="0" smtClean="0">
                <a:solidFill>
                  <a:schemeClr val="accent1"/>
                </a:solidFill>
              </a:rPr>
            </a:br>
            <a:endParaRPr lang="es-MX" sz="2700" dirty="0"/>
          </a:p>
        </p:txBody>
      </p:sp>
      <p:sp>
        <p:nvSpPr>
          <p:cNvPr id="3" name="2 Marcador de contenido"/>
          <p:cNvSpPr>
            <a:spLocks noGrp="1"/>
          </p:cNvSpPr>
          <p:nvPr>
            <p:ph sz="quarter" idx="1"/>
          </p:nvPr>
        </p:nvSpPr>
        <p:spPr>
          <a:xfrm>
            <a:off x="467544" y="1268760"/>
            <a:ext cx="7467600" cy="5205192"/>
          </a:xfrm>
        </p:spPr>
        <p:txBody>
          <a:bodyPr>
            <a:noAutofit/>
          </a:bodyPr>
          <a:lstStyle/>
          <a:p>
            <a:pPr>
              <a:lnSpc>
                <a:spcPct val="110000"/>
              </a:lnSpc>
            </a:pPr>
            <a:r>
              <a:rPr lang="es-ES" sz="1800" b="1" u="sng" dirty="0" smtClean="0">
                <a:solidFill>
                  <a:schemeClr val="bg2"/>
                </a:solidFill>
              </a:rPr>
              <a:t>Meta 6 (Fundación Rotaria)</a:t>
            </a:r>
            <a:endParaRPr lang="es-MX" sz="1800" b="1" u="sng" dirty="0" smtClean="0">
              <a:solidFill>
                <a:schemeClr val="bg2"/>
              </a:solidFill>
            </a:endParaRPr>
          </a:p>
          <a:p>
            <a:pPr>
              <a:lnSpc>
                <a:spcPct val="110000"/>
              </a:lnSpc>
              <a:buNone/>
            </a:pPr>
            <a:r>
              <a:rPr lang="es-ES" sz="1800" b="1" i="1" dirty="0" smtClean="0"/>
              <a:t> </a:t>
            </a:r>
            <a:endParaRPr lang="es-MX" sz="1800" b="1" u="sng" dirty="0" smtClean="0">
              <a:solidFill>
                <a:schemeClr val="bg2"/>
              </a:solidFill>
            </a:endParaRPr>
          </a:p>
          <a:p>
            <a:pPr algn="ctr">
              <a:lnSpc>
                <a:spcPct val="90000"/>
              </a:lnSpc>
              <a:buNone/>
            </a:pPr>
            <a:r>
              <a:rPr lang="es-ES" sz="1800" b="1" i="1" dirty="0" smtClean="0">
                <a:solidFill>
                  <a:schemeClr val="tx2">
                    <a:lumMod val="75000"/>
                  </a:schemeClr>
                </a:solidFill>
              </a:rPr>
              <a:t>“En 3 años el Club Rotario Tijuana cuenta con un</a:t>
            </a:r>
            <a:endParaRPr lang="es-MX" sz="1800" b="1" i="1" dirty="0" smtClean="0">
              <a:solidFill>
                <a:schemeClr val="tx2">
                  <a:lumMod val="75000"/>
                </a:schemeClr>
              </a:solidFill>
            </a:endParaRPr>
          </a:p>
          <a:p>
            <a:pPr algn="ctr">
              <a:lnSpc>
                <a:spcPct val="90000"/>
              </a:lnSpc>
              <a:buNone/>
            </a:pPr>
            <a:r>
              <a:rPr lang="es-ES" sz="1800" b="1" i="1" dirty="0" smtClean="0">
                <a:solidFill>
                  <a:schemeClr val="tx2">
                    <a:lumMod val="75000"/>
                  </a:schemeClr>
                </a:solidFill>
              </a:rPr>
              <a:t>torneo de golf que recauda un mínimo de $18.000 US anual”</a:t>
            </a:r>
            <a:endParaRPr lang="es-MX" sz="1800" b="1" i="1" dirty="0" smtClean="0">
              <a:solidFill>
                <a:schemeClr val="tx2">
                  <a:lumMod val="75000"/>
                </a:schemeClr>
              </a:solidFill>
            </a:endParaRPr>
          </a:p>
          <a:p>
            <a:pPr algn="ctr">
              <a:lnSpc>
                <a:spcPct val="90000"/>
              </a:lnSpc>
              <a:buNone/>
            </a:pPr>
            <a:r>
              <a:rPr lang="es-ES" sz="1800" b="1" i="1" dirty="0" smtClean="0">
                <a:solidFill>
                  <a:schemeClr val="tx2">
                    <a:lumMod val="75000"/>
                  </a:schemeClr>
                </a:solidFill>
              </a:rPr>
              <a:t> </a:t>
            </a:r>
            <a:endParaRPr lang="es-MX" sz="1800" b="1" i="1" dirty="0" smtClean="0">
              <a:solidFill>
                <a:schemeClr val="tx2">
                  <a:lumMod val="75000"/>
                </a:schemeClr>
              </a:solidFill>
            </a:endParaRPr>
          </a:p>
          <a:p>
            <a:pPr algn="ctr">
              <a:lnSpc>
                <a:spcPct val="90000"/>
              </a:lnSpc>
              <a:buNone/>
            </a:pPr>
            <a:r>
              <a:rPr lang="es-ES" sz="1800" b="1" i="1" dirty="0" smtClean="0">
                <a:solidFill>
                  <a:schemeClr val="tx2">
                    <a:lumMod val="75000"/>
                  </a:schemeClr>
                </a:solidFill>
              </a:rPr>
              <a:t>Según la observación del comisión nuestro torneo de golf tiene potencial para más, considerando la experiencia que tenemos en la organización, el renombre del torneo y posibles patrocinadores nuevos. </a:t>
            </a:r>
            <a:endParaRPr lang="es-MX" sz="1800" b="1" i="1" dirty="0" smtClean="0">
              <a:solidFill>
                <a:schemeClr val="tx2">
                  <a:lumMod val="75000"/>
                </a:schemeClr>
              </a:solidFill>
            </a:endParaRPr>
          </a:p>
          <a:p>
            <a:pPr>
              <a:lnSpc>
                <a:spcPct val="110000"/>
              </a:lnSpc>
              <a:buNone/>
            </a:pPr>
            <a:endParaRPr lang="es-ES" sz="1700" b="1" u="sng" dirty="0" smtClean="0">
              <a:solidFill>
                <a:schemeClr val="bg2"/>
              </a:solidFill>
            </a:endParaRPr>
          </a:p>
          <a:p>
            <a:pPr>
              <a:lnSpc>
                <a:spcPct val="110000"/>
              </a:lnSpc>
            </a:pPr>
            <a:r>
              <a:rPr lang="es-ES" sz="1700" b="1" u="sng" dirty="0" smtClean="0">
                <a:solidFill>
                  <a:schemeClr val="bg2"/>
                </a:solidFill>
              </a:rPr>
              <a:t>Meta 7 (Servicio a la Comunidad Fondo de Becas)</a:t>
            </a:r>
            <a:endParaRPr lang="es-MX" sz="1700" b="1" u="sng" dirty="0" smtClean="0">
              <a:solidFill>
                <a:schemeClr val="bg2"/>
              </a:solidFill>
            </a:endParaRPr>
          </a:p>
          <a:p>
            <a:pPr>
              <a:buNone/>
            </a:pPr>
            <a:r>
              <a:rPr lang="es-ES" sz="1700" b="1" dirty="0" smtClean="0"/>
              <a:t> </a:t>
            </a:r>
            <a:endParaRPr lang="es-MX" sz="1700" dirty="0" smtClean="0"/>
          </a:p>
          <a:p>
            <a:pPr algn="ctr">
              <a:lnSpc>
                <a:spcPct val="90000"/>
              </a:lnSpc>
              <a:buNone/>
            </a:pPr>
            <a:r>
              <a:rPr lang="es-ES" sz="1700" b="1" i="1" dirty="0" smtClean="0">
                <a:solidFill>
                  <a:schemeClr val="tx2">
                    <a:lumMod val="75000"/>
                  </a:schemeClr>
                </a:solidFill>
              </a:rPr>
              <a:t>“En 3 años el Club Rotario Tijuana cuenta con un</a:t>
            </a:r>
            <a:endParaRPr lang="es-MX" sz="1700" b="1" i="1" dirty="0" smtClean="0">
              <a:solidFill>
                <a:schemeClr val="tx2">
                  <a:lumMod val="75000"/>
                </a:schemeClr>
              </a:solidFill>
            </a:endParaRPr>
          </a:p>
          <a:p>
            <a:pPr algn="ctr">
              <a:lnSpc>
                <a:spcPct val="90000"/>
              </a:lnSpc>
              <a:buNone/>
            </a:pPr>
            <a:r>
              <a:rPr lang="es-ES" sz="1700" b="1" i="1" dirty="0" smtClean="0">
                <a:solidFill>
                  <a:schemeClr val="tx2">
                    <a:lumMod val="75000"/>
                  </a:schemeClr>
                </a:solidFill>
              </a:rPr>
              <a:t>Concierto de Bel Canto en </a:t>
            </a:r>
            <a:r>
              <a:rPr lang="es-ES" sz="1700" b="1" i="1" dirty="0" err="1" smtClean="0">
                <a:solidFill>
                  <a:schemeClr val="tx2">
                    <a:lumMod val="75000"/>
                  </a:schemeClr>
                </a:solidFill>
              </a:rPr>
              <a:t>Cecut</a:t>
            </a:r>
            <a:r>
              <a:rPr lang="es-ES" sz="1700" b="1" i="1" dirty="0" smtClean="0">
                <a:solidFill>
                  <a:schemeClr val="tx2">
                    <a:lumMod val="75000"/>
                  </a:schemeClr>
                </a:solidFill>
              </a:rPr>
              <a:t>, que recauda $250,000 pesos Anualmente” </a:t>
            </a:r>
            <a:endParaRPr lang="es-MX" sz="1700" b="1" i="1" dirty="0" smtClean="0">
              <a:solidFill>
                <a:schemeClr val="tx2">
                  <a:lumMod val="75000"/>
                </a:schemeClr>
              </a:solidFill>
            </a:endParaRPr>
          </a:p>
          <a:p>
            <a:pPr algn="ctr">
              <a:lnSpc>
                <a:spcPct val="90000"/>
              </a:lnSpc>
              <a:buNone/>
            </a:pPr>
            <a:r>
              <a:rPr lang="es-ES" sz="1700" b="1" i="1" dirty="0" smtClean="0">
                <a:solidFill>
                  <a:schemeClr val="tx2">
                    <a:lumMod val="75000"/>
                  </a:schemeClr>
                </a:solidFill>
              </a:rPr>
              <a:t>Se considera costos de producción de $100,000 pesos, (</a:t>
            </a:r>
            <a:r>
              <a:rPr lang="es-ES" sz="1700" b="1" i="1" dirty="0" err="1" smtClean="0">
                <a:solidFill>
                  <a:schemeClr val="tx2">
                    <a:lumMod val="75000"/>
                  </a:schemeClr>
                </a:solidFill>
              </a:rPr>
              <a:t>Cecut</a:t>
            </a:r>
            <a:r>
              <a:rPr lang="es-ES" sz="1700" b="1" i="1" dirty="0" smtClean="0">
                <a:solidFill>
                  <a:schemeClr val="tx2">
                    <a:lumMod val="75000"/>
                  </a:schemeClr>
                </a:solidFill>
              </a:rPr>
              <a:t> $25,000 pesos y costo de boletos de $350 pesos 1000  lugares)</a:t>
            </a:r>
            <a:endParaRPr lang="es-MX" sz="1700" b="1" i="1" dirty="0" smtClean="0">
              <a:solidFill>
                <a:schemeClr val="tx2">
                  <a:lumMod val="75000"/>
                </a:schemeClr>
              </a:solidFill>
            </a:endParaRPr>
          </a:p>
        </p:txBody>
      </p:sp>
      <p:pic>
        <p:nvPicPr>
          <p:cNvPr id="4" name="3 Imagen" descr="rotary_logo_detail.png"/>
          <p:cNvPicPr>
            <a:picLocks noChangeAspect="1"/>
          </p:cNvPicPr>
          <p:nvPr/>
        </p:nvPicPr>
        <p:blipFill>
          <a:blip r:embed="rId2" cstate="print"/>
          <a:stretch>
            <a:fillRect/>
          </a:stretch>
        </p:blipFill>
        <p:spPr>
          <a:xfrm>
            <a:off x="6300192" y="332656"/>
            <a:ext cx="1907704" cy="717297"/>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6059016" cy="1143000"/>
          </a:xfrm>
        </p:spPr>
        <p:txBody>
          <a:bodyPr>
            <a:normAutofit/>
          </a:bodyPr>
          <a:lstStyle/>
          <a:p>
            <a:r>
              <a:rPr lang="es-ES" sz="2700" b="1" dirty="0" smtClean="0">
                <a:solidFill>
                  <a:schemeClr val="accent1"/>
                </a:solidFill>
              </a:rPr>
              <a:t>Generar ideas para metas </a:t>
            </a:r>
            <a:br>
              <a:rPr lang="es-ES" sz="2700" b="1" dirty="0" smtClean="0">
                <a:solidFill>
                  <a:schemeClr val="accent1"/>
                </a:solidFill>
              </a:rPr>
            </a:br>
            <a:r>
              <a:rPr lang="es-ES" sz="2700" b="1" dirty="0" smtClean="0">
                <a:solidFill>
                  <a:schemeClr val="accent1"/>
                </a:solidFill>
              </a:rPr>
              <a:t>del trienio</a:t>
            </a:r>
            <a:endParaRPr lang="es-MX" sz="2700" dirty="0"/>
          </a:p>
        </p:txBody>
      </p:sp>
      <p:sp>
        <p:nvSpPr>
          <p:cNvPr id="3" name="2 Marcador de contenido"/>
          <p:cNvSpPr>
            <a:spLocks noGrp="1"/>
          </p:cNvSpPr>
          <p:nvPr>
            <p:ph sz="quarter" idx="1"/>
          </p:nvPr>
        </p:nvSpPr>
        <p:spPr>
          <a:xfrm>
            <a:off x="395536" y="1529408"/>
            <a:ext cx="7467600" cy="5328592"/>
          </a:xfrm>
        </p:spPr>
        <p:txBody>
          <a:bodyPr>
            <a:normAutofit fontScale="47500" lnSpcReduction="20000"/>
          </a:bodyPr>
          <a:lstStyle/>
          <a:p>
            <a:pPr algn="ctr">
              <a:lnSpc>
                <a:spcPct val="90000"/>
              </a:lnSpc>
              <a:buNone/>
            </a:pPr>
            <a:r>
              <a:rPr lang="es-ES" b="1" i="1" dirty="0" smtClean="0">
                <a:solidFill>
                  <a:schemeClr val="tx2">
                    <a:lumMod val="75000"/>
                  </a:schemeClr>
                </a:solidFill>
              </a:rPr>
              <a:t> </a:t>
            </a:r>
            <a:endParaRPr lang="es-MX" dirty="0" smtClean="0"/>
          </a:p>
          <a:p>
            <a:pPr>
              <a:lnSpc>
                <a:spcPct val="110000"/>
              </a:lnSpc>
            </a:pPr>
            <a:r>
              <a:rPr lang="es-ES" sz="3800" b="1" u="sng" dirty="0" smtClean="0">
                <a:solidFill>
                  <a:schemeClr val="bg2"/>
                </a:solidFill>
              </a:rPr>
              <a:t>Meta 8 (Servicio a la comunidad)</a:t>
            </a:r>
          </a:p>
          <a:p>
            <a:pPr>
              <a:lnSpc>
                <a:spcPct val="110000"/>
              </a:lnSpc>
            </a:pPr>
            <a:endParaRPr lang="es-ES" sz="3600" b="1" u="sng" dirty="0" smtClean="0">
              <a:solidFill>
                <a:schemeClr val="bg2"/>
              </a:solidFill>
            </a:endParaRPr>
          </a:p>
          <a:p>
            <a:pPr>
              <a:lnSpc>
                <a:spcPct val="110000"/>
              </a:lnSpc>
              <a:buNone/>
            </a:pPr>
            <a:endParaRPr lang="es-MX" sz="3600" b="1" i="1" dirty="0" smtClean="0">
              <a:solidFill>
                <a:schemeClr val="tx2">
                  <a:lumMod val="75000"/>
                </a:schemeClr>
              </a:solidFill>
            </a:endParaRPr>
          </a:p>
          <a:p>
            <a:pPr algn="ctr">
              <a:lnSpc>
                <a:spcPct val="90000"/>
              </a:lnSpc>
              <a:buNone/>
            </a:pPr>
            <a:r>
              <a:rPr lang="es-ES" sz="3600" b="1" i="1" dirty="0" smtClean="0">
                <a:solidFill>
                  <a:schemeClr val="tx2">
                    <a:lumMod val="75000"/>
                  </a:schemeClr>
                </a:solidFill>
              </a:rPr>
              <a:t>”En 3 años, el Club Rotario Tijuana tiene fuentes constantes de</a:t>
            </a:r>
            <a:endParaRPr lang="es-MX" sz="3600" b="1" i="1" dirty="0" smtClean="0">
              <a:solidFill>
                <a:schemeClr val="tx2">
                  <a:lumMod val="75000"/>
                </a:schemeClr>
              </a:solidFill>
            </a:endParaRPr>
          </a:p>
          <a:p>
            <a:pPr algn="ctr">
              <a:lnSpc>
                <a:spcPct val="90000"/>
              </a:lnSpc>
              <a:buNone/>
            </a:pPr>
            <a:r>
              <a:rPr lang="es-ES" sz="3600" b="1" i="1" dirty="0" smtClean="0">
                <a:solidFill>
                  <a:schemeClr val="tx2">
                    <a:lumMod val="75000"/>
                  </a:schemeClr>
                </a:solidFill>
              </a:rPr>
              <a:t>donativos para alimentar sus proyectos de servicio a la comunidad”</a:t>
            </a:r>
            <a:endParaRPr lang="es-MX" sz="3600" b="1" i="1" dirty="0" smtClean="0">
              <a:solidFill>
                <a:schemeClr val="tx2">
                  <a:lumMod val="75000"/>
                </a:schemeClr>
              </a:solidFill>
            </a:endParaRPr>
          </a:p>
          <a:p>
            <a:pPr algn="ctr">
              <a:lnSpc>
                <a:spcPct val="90000"/>
              </a:lnSpc>
              <a:buNone/>
            </a:pPr>
            <a:endParaRPr lang="es-ES" sz="3600" b="1" i="1" dirty="0" smtClean="0">
              <a:solidFill>
                <a:schemeClr val="tx2">
                  <a:lumMod val="75000"/>
                </a:schemeClr>
              </a:solidFill>
            </a:endParaRPr>
          </a:p>
          <a:p>
            <a:pPr algn="ctr">
              <a:lnSpc>
                <a:spcPct val="90000"/>
              </a:lnSpc>
              <a:buNone/>
            </a:pPr>
            <a:r>
              <a:rPr lang="es-ES" sz="3600" b="1" i="1" dirty="0" smtClean="0">
                <a:solidFill>
                  <a:schemeClr val="tx2">
                    <a:lumMod val="75000"/>
                  </a:schemeClr>
                </a:solidFill>
              </a:rPr>
              <a:t>No hace falta quién apoyar, sino los fondos para hacerlo. Otros clubes en el distrito 4100 tienen proyectos que generan fondos para sus proyectos de servicio (guardería, renta de placas de taxi, renta de anuncios). Pasamos una hora discutiendo el tema. Pensamos en maneras para utilizar los bienes del club para generar fondos, entrar en un convenio con </a:t>
            </a:r>
            <a:r>
              <a:rPr lang="es-ES" sz="3600" b="1" i="1" dirty="0" err="1" smtClean="0">
                <a:solidFill>
                  <a:schemeClr val="tx2">
                    <a:lumMod val="75000"/>
                  </a:schemeClr>
                </a:solidFill>
              </a:rPr>
              <a:t>Canacintra</a:t>
            </a:r>
            <a:r>
              <a:rPr lang="es-ES" sz="3600" b="1" i="1" dirty="0" smtClean="0">
                <a:solidFill>
                  <a:schemeClr val="tx2">
                    <a:lumMod val="75000"/>
                  </a:schemeClr>
                </a:solidFill>
              </a:rPr>
              <a:t> para promover los anuncios que salen en la pantalla por el </a:t>
            </a:r>
            <a:r>
              <a:rPr lang="es-ES" sz="3600" b="1" i="1" dirty="0" err="1" smtClean="0">
                <a:solidFill>
                  <a:schemeClr val="tx2">
                    <a:lumMod val="75000"/>
                  </a:schemeClr>
                </a:solidFill>
              </a:rPr>
              <a:t>Bvld.</a:t>
            </a:r>
            <a:r>
              <a:rPr lang="es-ES" sz="3600" b="1" i="1" dirty="0" smtClean="0">
                <a:solidFill>
                  <a:schemeClr val="tx2">
                    <a:lumMod val="75000"/>
                  </a:schemeClr>
                </a:solidFill>
              </a:rPr>
              <a:t> Díaz Ordaz, en cómo podríamos involucrar a los socios en este proyecto? </a:t>
            </a:r>
          </a:p>
          <a:p>
            <a:pPr algn="ctr">
              <a:lnSpc>
                <a:spcPct val="90000"/>
              </a:lnSpc>
              <a:buNone/>
            </a:pPr>
            <a:r>
              <a:rPr lang="es-ES" sz="3600" b="1" i="1" dirty="0" smtClean="0">
                <a:solidFill>
                  <a:schemeClr val="tx2">
                    <a:lumMod val="75000"/>
                  </a:schemeClr>
                </a:solidFill>
              </a:rPr>
              <a:t>Parece que el asunto merece tener su propio comisión. Para definir nuestra meta propuesta de mejor manera, consideramos si podemos poner una cantidad de fuente generadas, una meta de donativo recaudado, qué tipos de fuentes, número de fuentes por año, etc. </a:t>
            </a:r>
            <a:endParaRPr lang="es-MX" sz="3600" b="1" i="1" dirty="0" smtClean="0">
              <a:solidFill>
                <a:schemeClr val="tx2">
                  <a:lumMod val="75000"/>
                </a:schemeClr>
              </a:solidFill>
            </a:endParaRPr>
          </a:p>
          <a:p>
            <a:pPr algn="ctr">
              <a:lnSpc>
                <a:spcPct val="90000"/>
              </a:lnSpc>
              <a:buNone/>
            </a:pPr>
            <a:r>
              <a:rPr lang="es-ES" sz="3600" b="1" i="1" dirty="0" smtClean="0">
                <a:solidFill>
                  <a:schemeClr val="tx2">
                    <a:lumMod val="75000"/>
                  </a:schemeClr>
                </a:solidFill>
              </a:rPr>
              <a:t> </a:t>
            </a:r>
            <a:endParaRPr lang="es-MX" sz="3600" b="1" i="1" dirty="0" smtClean="0">
              <a:solidFill>
                <a:schemeClr val="tx2">
                  <a:lumMod val="75000"/>
                </a:schemeClr>
              </a:solidFill>
            </a:endParaRPr>
          </a:p>
          <a:p>
            <a:pPr algn="ctr">
              <a:lnSpc>
                <a:spcPct val="90000"/>
              </a:lnSpc>
              <a:buNone/>
            </a:pPr>
            <a:r>
              <a:rPr lang="es-ES" sz="3600" b="1" i="1" dirty="0" smtClean="0">
                <a:solidFill>
                  <a:schemeClr val="tx2">
                    <a:lumMod val="75000"/>
                  </a:schemeClr>
                </a:solidFill>
              </a:rPr>
              <a:t> </a:t>
            </a:r>
            <a:endParaRPr lang="es-MX" sz="3600" b="1" i="1" dirty="0" smtClean="0">
              <a:solidFill>
                <a:schemeClr val="tx2">
                  <a:lumMod val="75000"/>
                </a:schemeClr>
              </a:solidFill>
            </a:endParaRPr>
          </a:p>
          <a:p>
            <a:endParaRPr lang="es-MX" dirty="0" smtClean="0"/>
          </a:p>
          <a:p>
            <a:endParaRPr lang="es-MX" dirty="0"/>
          </a:p>
        </p:txBody>
      </p:sp>
      <p:pic>
        <p:nvPicPr>
          <p:cNvPr id="4" name="3 Imagen" descr="rotary_logo_detail.png"/>
          <p:cNvPicPr>
            <a:picLocks noChangeAspect="1"/>
          </p:cNvPicPr>
          <p:nvPr/>
        </p:nvPicPr>
        <p:blipFill>
          <a:blip r:embed="rId2" cstate="print"/>
          <a:stretch>
            <a:fillRect/>
          </a:stretch>
        </p:blipFill>
        <p:spPr>
          <a:xfrm>
            <a:off x="6084168" y="548680"/>
            <a:ext cx="1907704" cy="71729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700" b="1" dirty="0" smtClean="0">
                <a:solidFill>
                  <a:schemeClr val="accent1"/>
                </a:solidFill>
              </a:rPr>
              <a:t>Generar ideas para metas</a:t>
            </a:r>
            <a:br>
              <a:rPr lang="es-ES" sz="2700" b="1" dirty="0" smtClean="0">
                <a:solidFill>
                  <a:schemeClr val="accent1"/>
                </a:solidFill>
              </a:rPr>
            </a:br>
            <a:r>
              <a:rPr lang="es-ES" sz="2700" b="1" dirty="0" smtClean="0">
                <a:solidFill>
                  <a:schemeClr val="accent1"/>
                </a:solidFill>
              </a:rPr>
              <a:t> del trienio</a:t>
            </a:r>
            <a:endParaRPr lang="es-MX" sz="2700" dirty="0"/>
          </a:p>
        </p:txBody>
      </p:sp>
      <p:sp>
        <p:nvSpPr>
          <p:cNvPr id="3" name="2 Marcador de contenido"/>
          <p:cNvSpPr>
            <a:spLocks noGrp="1"/>
          </p:cNvSpPr>
          <p:nvPr>
            <p:ph sz="quarter" idx="1"/>
          </p:nvPr>
        </p:nvSpPr>
        <p:spPr>
          <a:xfrm>
            <a:off x="395536" y="1340768"/>
            <a:ext cx="7467600" cy="4873752"/>
          </a:xfrm>
        </p:spPr>
        <p:txBody>
          <a:bodyPr/>
          <a:lstStyle/>
          <a:p>
            <a:pPr>
              <a:lnSpc>
                <a:spcPct val="90000"/>
              </a:lnSpc>
            </a:pPr>
            <a:endParaRPr lang="es-ES" sz="1800" b="1" u="sng" dirty="0" smtClean="0">
              <a:solidFill>
                <a:schemeClr val="bg2"/>
              </a:solidFill>
            </a:endParaRPr>
          </a:p>
          <a:p>
            <a:pPr>
              <a:lnSpc>
                <a:spcPct val="90000"/>
              </a:lnSpc>
              <a:buNone/>
            </a:pPr>
            <a:endParaRPr lang="es-ES" sz="1800" b="1" u="sng" dirty="0" smtClean="0">
              <a:solidFill>
                <a:schemeClr val="bg2"/>
              </a:solidFill>
            </a:endParaRPr>
          </a:p>
          <a:p>
            <a:pPr>
              <a:lnSpc>
                <a:spcPct val="90000"/>
              </a:lnSpc>
            </a:pPr>
            <a:r>
              <a:rPr lang="es-ES" sz="1800" b="1" u="sng" dirty="0" smtClean="0">
                <a:solidFill>
                  <a:schemeClr val="bg2"/>
                </a:solidFill>
              </a:rPr>
              <a:t>Meta 9 Servicio en El Club)</a:t>
            </a:r>
            <a:endParaRPr lang="es-MX" sz="1800" b="1" u="sng" dirty="0" smtClean="0">
              <a:solidFill>
                <a:schemeClr val="bg2"/>
              </a:solidFill>
            </a:endParaRPr>
          </a:p>
          <a:p>
            <a:pPr>
              <a:buNone/>
            </a:pPr>
            <a:r>
              <a:rPr lang="es-ES" b="1" dirty="0" smtClean="0"/>
              <a:t> </a:t>
            </a:r>
            <a:endParaRPr lang="es-MX" dirty="0" smtClean="0"/>
          </a:p>
          <a:p>
            <a:pPr algn="ctr">
              <a:lnSpc>
                <a:spcPct val="90000"/>
              </a:lnSpc>
              <a:buNone/>
            </a:pPr>
            <a:r>
              <a:rPr lang="es-ES" sz="1800" b="1" i="1" dirty="0" smtClean="0">
                <a:solidFill>
                  <a:schemeClr val="tx2">
                    <a:lumMod val="75000"/>
                  </a:schemeClr>
                </a:solidFill>
              </a:rPr>
              <a:t>”En 3 años el Club Rotario Tijuana tiene </a:t>
            </a:r>
            <a:endParaRPr lang="es-MX" sz="1800" b="1" i="1" dirty="0" smtClean="0">
              <a:solidFill>
                <a:schemeClr val="tx2">
                  <a:lumMod val="75000"/>
                </a:schemeClr>
              </a:solidFill>
            </a:endParaRPr>
          </a:p>
          <a:p>
            <a:pPr algn="ctr">
              <a:lnSpc>
                <a:spcPct val="90000"/>
              </a:lnSpc>
              <a:buNone/>
            </a:pPr>
            <a:r>
              <a:rPr lang="es-ES" sz="1800" b="1" i="1" dirty="0" smtClean="0">
                <a:solidFill>
                  <a:schemeClr val="tx2">
                    <a:lumMod val="75000"/>
                  </a:schemeClr>
                </a:solidFill>
              </a:rPr>
              <a:t>sus dictámenes fiscales en orden y al día”</a:t>
            </a:r>
          </a:p>
          <a:p>
            <a:pPr algn="ctr">
              <a:lnSpc>
                <a:spcPct val="90000"/>
              </a:lnSpc>
              <a:buNone/>
            </a:pPr>
            <a:endParaRPr lang="es-MX" sz="1800" b="1" i="1" dirty="0" smtClean="0">
              <a:solidFill>
                <a:schemeClr val="tx2">
                  <a:lumMod val="75000"/>
                </a:schemeClr>
              </a:solidFill>
            </a:endParaRPr>
          </a:p>
          <a:p>
            <a:pPr algn="ctr">
              <a:lnSpc>
                <a:spcPct val="90000"/>
              </a:lnSpc>
              <a:buNone/>
            </a:pPr>
            <a:r>
              <a:rPr lang="es-ES" sz="1800" b="1" i="1" dirty="0" smtClean="0">
                <a:solidFill>
                  <a:schemeClr val="tx2">
                    <a:lumMod val="75000"/>
                  </a:schemeClr>
                </a:solidFill>
              </a:rPr>
              <a:t>Por el costo del dictamen esta meta compromete a nuevas mesas directivas a terminar con este pendiente, lo cual además es un requerimiento en caso que decidamos solicitar la calidad de donataria de nuevo. </a:t>
            </a:r>
            <a:endParaRPr lang="es-MX" sz="1800" b="1" i="1" dirty="0" smtClean="0">
              <a:solidFill>
                <a:schemeClr val="tx2">
                  <a:lumMod val="75000"/>
                </a:schemeClr>
              </a:solidFill>
            </a:endParaRPr>
          </a:p>
          <a:p>
            <a:endParaRPr lang="es-MX" dirty="0"/>
          </a:p>
        </p:txBody>
      </p:sp>
      <p:pic>
        <p:nvPicPr>
          <p:cNvPr id="4" name="3 Imagen" descr="rotary_logo_detail.png"/>
          <p:cNvPicPr>
            <a:picLocks noChangeAspect="1"/>
          </p:cNvPicPr>
          <p:nvPr/>
        </p:nvPicPr>
        <p:blipFill>
          <a:blip r:embed="rId2" cstate="print"/>
          <a:stretch>
            <a:fillRect/>
          </a:stretch>
        </p:blipFill>
        <p:spPr>
          <a:xfrm>
            <a:off x="6228184" y="476672"/>
            <a:ext cx="1907704" cy="717297"/>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Personalizado 5">
      <a:dk1>
        <a:srgbClr val="FFFF00"/>
      </a:dk1>
      <a:lt1>
        <a:sysClr val="window" lastClr="FFFFFF"/>
      </a:lt1>
      <a:dk2>
        <a:srgbClr val="575F6D"/>
      </a:dk2>
      <a:lt2>
        <a:srgbClr val="003195"/>
      </a:lt2>
      <a:accent1>
        <a:srgbClr val="002060"/>
      </a:accent1>
      <a:accent2>
        <a:srgbClr val="7598D9"/>
      </a:accent2>
      <a:accent3>
        <a:srgbClr val="002060"/>
      </a:accent3>
      <a:accent4>
        <a:srgbClr val="F5CD2D"/>
      </a:accent4>
      <a:accent5>
        <a:srgbClr val="FFFF00"/>
      </a:accent5>
      <a:accent6>
        <a:srgbClr val="777C84"/>
      </a:accent6>
      <a:hlink>
        <a:srgbClr val="FFFFFF"/>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66</TotalTime>
  <Words>222</Words>
  <Application>Microsoft Office PowerPoint</Application>
  <PresentationFormat>Presentación en pantalla (4:3)</PresentationFormat>
  <Paragraphs>88</Paragraphs>
  <Slides>10</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10</vt:i4>
      </vt:variant>
    </vt:vector>
  </HeadingPairs>
  <TitlesOfParts>
    <vt:vector size="12" baseType="lpstr">
      <vt:lpstr>Mirador</vt:lpstr>
      <vt:lpstr>Documento de Word 2007</vt:lpstr>
      <vt:lpstr>Plan estrategico 2016-2019 (2016-2017, 2017-2018, 2018-2019)  </vt:lpstr>
      <vt:lpstr>Ideas para Objetivos  Trienales </vt:lpstr>
      <vt:lpstr>    Generar ideas para metas  del trienio</vt:lpstr>
      <vt:lpstr>Generar ideas para metas  del trienio</vt:lpstr>
      <vt:lpstr>Generar ideas para metas  del trienio</vt:lpstr>
      <vt:lpstr>Generar ideas para metas  del trienio</vt:lpstr>
      <vt:lpstr>Generar ideas para metas  del trienio </vt:lpstr>
      <vt:lpstr>Generar ideas para metas  del trienio</vt:lpstr>
      <vt:lpstr>Generar ideas para metas  del trienio</vt:lpstr>
      <vt:lpstr>Diapositiva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estrategico 2016-2019 (2016-2017, 2017-2018, 2018-2019)</dc:title>
  <dc:creator>Katya</dc:creator>
  <cp:lastModifiedBy>VIHE</cp:lastModifiedBy>
  <cp:revision>14</cp:revision>
  <dcterms:created xsi:type="dcterms:W3CDTF">2016-02-03T20:10:08Z</dcterms:created>
  <dcterms:modified xsi:type="dcterms:W3CDTF">2016-02-04T00:35:15Z</dcterms:modified>
</cp:coreProperties>
</file>